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0"/>
  </p:notesMasterIdLst>
  <p:handoutMasterIdLst>
    <p:handoutMasterId r:id="rId71"/>
  </p:handoutMasterIdLst>
  <p:sldIdLst>
    <p:sldId id="895" r:id="rId2"/>
    <p:sldId id="939" r:id="rId3"/>
    <p:sldId id="1009" r:id="rId4"/>
    <p:sldId id="1010" r:id="rId5"/>
    <p:sldId id="1015" r:id="rId6"/>
    <p:sldId id="1016" r:id="rId7"/>
    <p:sldId id="959" r:id="rId8"/>
    <p:sldId id="1039" r:id="rId9"/>
    <p:sldId id="1166" r:id="rId10"/>
    <p:sldId id="1167" r:id="rId11"/>
    <p:sldId id="1083" r:id="rId12"/>
    <p:sldId id="1168" r:id="rId13"/>
    <p:sldId id="1169" r:id="rId14"/>
    <p:sldId id="1086" r:id="rId15"/>
    <p:sldId id="1087" r:id="rId16"/>
    <p:sldId id="1082" r:id="rId17"/>
    <p:sldId id="964" r:id="rId18"/>
    <p:sldId id="1185" r:id="rId19"/>
    <p:sldId id="1188" r:id="rId20"/>
    <p:sldId id="1191" r:id="rId21"/>
    <p:sldId id="1192" r:id="rId22"/>
    <p:sldId id="1024" r:id="rId23"/>
    <p:sldId id="1025" r:id="rId24"/>
    <p:sldId id="1026" r:id="rId25"/>
    <p:sldId id="1027" r:id="rId26"/>
    <p:sldId id="1029" r:id="rId27"/>
    <p:sldId id="1031" r:id="rId28"/>
    <p:sldId id="1152" r:id="rId29"/>
    <p:sldId id="1183" r:id="rId30"/>
    <p:sldId id="1184" r:id="rId31"/>
    <p:sldId id="1170" r:id="rId32"/>
    <p:sldId id="1156" r:id="rId33"/>
    <p:sldId id="1147" r:id="rId34"/>
    <p:sldId id="1177" r:id="rId35"/>
    <p:sldId id="1174" r:id="rId36"/>
    <p:sldId id="1175" r:id="rId37"/>
    <p:sldId id="1094" r:id="rId38"/>
    <p:sldId id="1178" r:id="rId39"/>
    <p:sldId id="1193" r:id="rId40"/>
    <p:sldId id="1179" r:id="rId41"/>
    <p:sldId id="1180" r:id="rId42"/>
    <p:sldId id="1181" r:id="rId43"/>
    <p:sldId id="1182" r:id="rId44"/>
    <p:sldId id="1109" r:id="rId45"/>
    <p:sldId id="1110" r:id="rId46"/>
    <p:sldId id="966" r:id="rId47"/>
    <p:sldId id="1033" r:id="rId48"/>
    <p:sldId id="1165" r:id="rId49"/>
    <p:sldId id="1115" r:id="rId50"/>
    <p:sldId id="1116" r:id="rId51"/>
    <p:sldId id="986" r:id="rId52"/>
    <p:sldId id="1117" r:id="rId53"/>
    <p:sldId id="1186" r:id="rId54"/>
    <p:sldId id="1160" r:id="rId55"/>
    <p:sldId id="1187" r:id="rId56"/>
    <p:sldId id="1006" r:id="rId57"/>
    <p:sldId id="1000" r:id="rId58"/>
    <p:sldId id="1001" r:id="rId59"/>
    <p:sldId id="1002" r:id="rId60"/>
    <p:sldId id="1004" r:id="rId61"/>
    <p:sldId id="1005" r:id="rId62"/>
    <p:sldId id="902" r:id="rId63"/>
    <p:sldId id="903" r:id="rId64"/>
    <p:sldId id="1007" r:id="rId65"/>
    <p:sldId id="930" r:id="rId66"/>
    <p:sldId id="922" r:id="rId67"/>
    <p:sldId id="929" r:id="rId68"/>
    <p:sldId id="796" r:id="rId6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09"/>
            <p14:sldId id="1010"/>
            <p14:sldId id="1015"/>
            <p14:sldId id="1016"/>
            <p14:sldId id="959"/>
            <p14:sldId id="1039"/>
            <p14:sldId id="1166"/>
            <p14:sldId id="1167"/>
            <p14:sldId id="1083"/>
            <p14:sldId id="1168"/>
            <p14:sldId id="1169"/>
            <p14:sldId id="1086"/>
            <p14:sldId id="1087"/>
            <p14:sldId id="1082"/>
            <p14:sldId id="964"/>
            <p14:sldId id="1185"/>
            <p14:sldId id="1188"/>
            <p14:sldId id="1191"/>
            <p14:sldId id="1192"/>
            <p14:sldId id="1024"/>
            <p14:sldId id="1025"/>
            <p14:sldId id="1026"/>
            <p14:sldId id="1027"/>
            <p14:sldId id="1029"/>
            <p14:sldId id="1031"/>
            <p14:sldId id="1152"/>
            <p14:sldId id="1183"/>
            <p14:sldId id="1184"/>
            <p14:sldId id="1170"/>
            <p14:sldId id="1156"/>
            <p14:sldId id="1147"/>
            <p14:sldId id="1177"/>
            <p14:sldId id="1174"/>
            <p14:sldId id="1175"/>
            <p14:sldId id="1094"/>
            <p14:sldId id="1178"/>
            <p14:sldId id="1193"/>
            <p14:sldId id="1179"/>
            <p14:sldId id="1180"/>
            <p14:sldId id="1181"/>
            <p14:sldId id="1182"/>
            <p14:sldId id="1109"/>
            <p14:sldId id="1110"/>
            <p14:sldId id="966"/>
            <p14:sldId id="1033"/>
            <p14:sldId id="1165"/>
            <p14:sldId id="1115"/>
            <p14:sldId id="1116"/>
            <p14:sldId id="986"/>
            <p14:sldId id="1117"/>
            <p14:sldId id="1186"/>
            <p14:sldId id="1160"/>
            <p14:sldId id="1187"/>
            <p14:sldId id="1006"/>
            <p14:sldId id="1000"/>
            <p14:sldId id="1001"/>
            <p14:sldId id="1002"/>
            <p14:sldId id="1004"/>
            <p14:sldId id="1005"/>
            <p14:sldId id="902"/>
            <p14:sldId id="903"/>
            <p14:sldId id="1007"/>
            <p14:sldId id="930"/>
            <p14:sldId id="922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36544F"/>
    <a:srgbClr val="1778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6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968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29.09.20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/enterjs-2020-react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001133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Fortgeschrittene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64183" y="682094"/>
            <a:ext cx="49776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Komplexer</a:t>
            </a:r>
            <a:endParaRPr lang="de-DE" sz="2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Zustand</a:t>
            </a:r>
            <a:endParaRPr lang="de-DE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Zustand konsistent halten</a:t>
            </a:r>
          </a:p>
        </p:txBody>
      </p:sp>
    </p:spTree>
    <p:extLst>
      <p:ext uri="{BB962C8B-B14F-4D97-AF65-F5344CB8AC3E}">
        <p14:creationId xmlns:p14="http://schemas.microsoft.com/office/powerpoint/2010/main" val="301046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Erinnerung: </a:t>
            </a:r>
            <a:r>
              <a:rPr lang="de-DE" dirty="0" err="1"/>
              <a:t>useApi</a:t>
            </a:r>
            <a:r>
              <a:rPr lang="de-DE" dirty="0"/>
              <a:t>-Hook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379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85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4644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 würden,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 im Fehlerfall?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1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...und noch ein Zustand: für die Fehler 😱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7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0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9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Problem: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Je komplexer der Zustand, desto komplexer dessen Verwaltung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Soll der Zustand in der Komponente verbleiben?</a:t>
            </a:r>
          </a:p>
          <a:p>
            <a:pPr lvl="1"/>
            <a:r>
              <a:rPr lang="de-DE" dirty="0"/>
              <a:t>Was ist mit Testen?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Was ist mit Wiederverwendbarkeit (außerhalb von React z.B.)</a:t>
            </a:r>
          </a:p>
          <a:p>
            <a:pPr lvl="1"/>
            <a:r>
              <a:rPr lang="de-DE" dirty="0"/>
              <a:t>Wie gehen wir mit </a:t>
            </a:r>
            <a:r>
              <a:rPr lang="de-DE" dirty="0" err="1"/>
              <a:t>immutability</a:t>
            </a:r>
            <a:r>
              <a:rPr lang="de-DE" dirty="0"/>
              <a:t> um?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-Hook: Extrahieren des Zustands aus der Komponente</a:t>
            </a:r>
          </a:p>
          <a:p>
            <a:r>
              <a:rPr lang="de-DE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Reducer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-Funktion</a:t>
            </a:r>
            <a:r>
              <a:rPr lang="de-DE" b="0" dirty="0">
                <a:solidFill>
                  <a:srgbClr val="36544F"/>
                </a:solidFill>
              </a:rPr>
              <a:t>: Hier kommt Eure Logik hin</a:t>
            </a:r>
          </a:p>
          <a:p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Actions</a:t>
            </a:r>
            <a:r>
              <a:rPr lang="de-DE" b="0" dirty="0">
                <a:solidFill>
                  <a:srgbClr val="36544F"/>
                </a:solidFill>
              </a:rPr>
              <a:t>: Drücken aus, was in Eurer Anwendung passiert</a:t>
            </a:r>
          </a:p>
          <a:p>
            <a:r>
              <a:rPr lang="de-DE" b="0" dirty="0">
                <a:solidFill>
                  <a:srgbClr val="36544F"/>
                </a:solidFill>
              </a:rPr>
              <a:t>Der Hook verbindet die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mit Eurer Komponente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3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-Hook: Extrahieren des Zustands aus der Komponente</a:t>
            </a:r>
          </a:p>
          <a:p>
            <a:r>
              <a:rPr lang="de-DE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Reducer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-Funktion</a:t>
            </a:r>
            <a:r>
              <a:rPr lang="de-DE" b="0" dirty="0">
                <a:solidFill>
                  <a:srgbClr val="36544F"/>
                </a:solidFill>
              </a:rPr>
              <a:t>: Hier kommt Eure Logik hin</a:t>
            </a:r>
          </a:p>
          <a:p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Actions</a:t>
            </a:r>
            <a:r>
              <a:rPr lang="de-DE" b="0" dirty="0">
                <a:solidFill>
                  <a:srgbClr val="36544F"/>
                </a:solidFill>
              </a:rPr>
              <a:t>: Drücken aus, was in Eurer Anwendung passiert</a:t>
            </a:r>
          </a:p>
          <a:p>
            <a:r>
              <a:rPr lang="de-DE" b="0" dirty="0">
                <a:solidFill>
                  <a:srgbClr val="36544F"/>
                </a:solidFill>
              </a:rPr>
              <a:t>Der Hook verbindet die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mit Eurer Komponente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BBB0DBD-DCAC-4C40-BA36-A1FD39A193F5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CB6B661-2B97-3348-8E54-06DF045BCD35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A1CE323-D83B-C340-AD2A-8E6C9E52AFF6}"/>
              </a:ext>
            </a:extLst>
          </p:cNvPr>
          <p:cNvSpPr/>
          <p:nvPr/>
        </p:nvSpPr>
        <p:spPr>
          <a:xfrm>
            <a:off x="5319357" y="3212695"/>
            <a:ext cx="921056" cy="192386"/>
          </a:xfrm>
          <a:prstGeom prst="roundRect">
            <a:avLst/>
          </a:prstGeom>
          <a:solidFill>
            <a:schemeClr val="accent2"/>
          </a:solidFill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state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9527593-43EB-1640-A9E8-62E1F535E35D}"/>
              </a:ext>
            </a:extLst>
          </p:cNvPr>
          <p:cNvCxnSpPr>
            <a:cxnSpLocks/>
          </p:cNvCxnSpPr>
          <p:nvPr/>
        </p:nvCxnSpPr>
        <p:spPr>
          <a:xfrm flipV="1">
            <a:off x="5238427" y="3678221"/>
            <a:ext cx="1" cy="878871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D0E8FC6-B776-5142-851B-16A2C600BD87}"/>
              </a:ext>
            </a:extLst>
          </p:cNvPr>
          <p:cNvSpPr/>
          <p:nvPr/>
        </p:nvSpPr>
        <p:spPr>
          <a:xfrm>
            <a:off x="5200119" y="396526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02ED181-D166-9445-B956-E712EC7D05DD}"/>
              </a:ext>
            </a:extLst>
          </p:cNvPr>
          <p:cNvCxnSpPr>
            <a:cxnSpLocks/>
          </p:cNvCxnSpPr>
          <p:nvPr/>
        </p:nvCxnSpPr>
        <p:spPr>
          <a:xfrm>
            <a:off x="4017988" y="3678220"/>
            <a:ext cx="0" cy="878872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5A6441B-DA15-BB42-832A-35739B299442}"/>
              </a:ext>
            </a:extLst>
          </p:cNvPr>
          <p:cNvSpPr/>
          <p:nvPr/>
        </p:nvSpPr>
        <p:spPr>
          <a:xfrm>
            <a:off x="3974412" y="3993045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39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-Hook: Extrahieren des Zustands aus der Komponente</a:t>
            </a:r>
          </a:p>
          <a:p>
            <a:r>
              <a:rPr lang="de-DE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Reducer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-Funktion</a:t>
            </a:r>
            <a:r>
              <a:rPr lang="de-DE" b="0" dirty="0">
                <a:solidFill>
                  <a:srgbClr val="36544F"/>
                </a:solidFill>
              </a:rPr>
              <a:t>: Hier kommt Eure Logik hin</a:t>
            </a:r>
          </a:p>
          <a:p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Actions</a:t>
            </a:r>
            <a:r>
              <a:rPr lang="de-DE" b="0" dirty="0">
                <a:solidFill>
                  <a:srgbClr val="36544F"/>
                </a:solidFill>
              </a:rPr>
              <a:t>: Drücken aus, was in Eurer Anwendung passiert</a:t>
            </a:r>
          </a:p>
          <a:p>
            <a:r>
              <a:rPr lang="de-DE" b="0" dirty="0">
                <a:solidFill>
                  <a:srgbClr val="36544F"/>
                </a:solidFill>
              </a:rPr>
              <a:t>Der Hook verbindet die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mit Eurer Komponente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54B4B2-6BD2-1743-9BBC-8B9B545C80B9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B736FD-D8FA-8043-9EBD-7B244627F26B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A2C6840-341E-814C-A480-2578BE7493A7}"/>
              </a:ext>
            </a:extLst>
          </p:cNvPr>
          <p:cNvSpPr/>
          <p:nvPr/>
        </p:nvSpPr>
        <p:spPr>
          <a:xfrm>
            <a:off x="6213373" y="3355054"/>
            <a:ext cx="133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, alter State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427CFC6-3480-5B4A-86FF-ED3612FA1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12942" y="4741758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11323E4-7B32-EA46-AF2A-31EBAB81CF15}"/>
              </a:ext>
            </a:extLst>
          </p:cNvPr>
          <p:cNvSpPr/>
          <p:nvPr/>
        </p:nvSpPr>
        <p:spPr>
          <a:xfrm>
            <a:off x="1881277" y="3429000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neuer State</a:t>
            </a:r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1BE039D7-83DC-C841-8D8C-86A5EA3E2DE6}"/>
              </a:ext>
            </a:extLst>
          </p:cNvPr>
          <p:cNvCxnSpPr/>
          <p:nvPr/>
        </p:nvCxnSpPr>
        <p:spPr>
          <a:xfrm>
            <a:off x="2812942" y="3525193"/>
            <a:ext cx="573438" cy="0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0C1B250-34EB-7C48-9F56-20128EFD5897}"/>
              </a:ext>
            </a:extLst>
          </p:cNvPr>
          <p:cNvCxnSpPr>
            <a:cxnSpLocks/>
          </p:cNvCxnSpPr>
          <p:nvPr/>
        </p:nvCxnSpPr>
        <p:spPr>
          <a:xfrm>
            <a:off x="2812942" y="3525193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89C361C-D23C-8549-8326-94C2424F8A85}"/>
              </a:ext>
            </a:extLst>
          </p:cNvPr>
          <p:cNvCxnSpPr>
            <a:cxnSpLocks/>
          </p:cNvCxnSpPr>
          <p:nvPr/>
        </p:nvCxnSpPr>
        <p:spPr>
          <a:xfrm>
            <a:off x="6152828" y="3482550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41857B9-5340-F84A-8CB2-323B481D4568}"/>
              </a:ext>
            </a:extLst>
          </p:cNvPr>
          <p:cNvCxnSpPr/>
          <p:nvPr/>
        </p:nvCxnSpPr>
        <p:spPr>
          <a:xfrm>
            <a:off x="5579390" y="3482550"/>
            <a:ext cx="573438" cy="0"/>
          </a:xfrm>
          <a:prstGeom prst="line">
            <a:avLst/>
          </a:prstGeom>
          <a:ln w="19050">
            <a:solidFill>
              <a:srgbClr val="FB8E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CA6C29A-B9D9-6F42-8126-92F02F1609E9}"/>
              </a:ext>
            </a:extLst>
          </p:cNvPr>
          <p:cNvCxnSpPr>
            <a:cxnSpLocks/>
          </p:cNvCxnSpPr>
          <p:nvPr/>
        </p:nvCxnSpPr>
        <p:spPr>
          <a:xfrm>
            <a:off x="5579390" y="4699115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9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wiederverwendbar, nicht React-spezifisch</a:t>
            </a:r>
          </a:p>
          <a:p>
            <a:r>
              <a:rPr lang="de-DE" b="0" dirty="0">
                <a:solidFill>
                  <a:srgbClr val="36544F"/>
                </a:solidFill>
              </a:rPr>
              <a:t>Komplette Logik zur Behandlung des Zustandes an einer zentralen Stelle</a:t>
            </a:r>
          </a:p>
          <a:p>
            <a:r>
              <a:rPr lang="de-DE" b="0" dirty="0">
                <a:solidFill>
                  <a:srgbClr val="36544F"/>
                </a:solidFill>
              </a:rPr>
              <a:t>Bei späterer Migration nach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können sie weiterverwendet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533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77517" y="682094"/>
            <a:ext cx="35509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Custom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Hooks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(Infrastruktur-)Code wiederverwenden</a:t>
            </a: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immer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ix =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.contacts.findIndex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[ix].mail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  </a:t>
            </a:r>
          </a:p>
        </p:txBody>
      </p:sp>
    </p:spTree>
    <p:extLst>
      <p:ext uri="{BB962C8B-B14F-4D97-AF65-F5344CB8AC3E}">
        <p14:creationId xmlns:p14="http://schemas.microsoft.com/office/powerpoint/2010/main" val="925775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Zusammenspiel von Komponenten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84937" y="2402185"/>
            <a:ext cx="673613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8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301806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Globale 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532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Globale Daten: Durchreichen von Properties ("Klassiker")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5516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F7460D-D845-674A-B342-9AA3771669BC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E178D1C-385D-C846-9CC9-FE921512BCAE}"/>
              </a:ext>
            </a:extLst>
          </p:cNvPr>
          <p:cNvCxnSpPr>
            <a:cxnSpLocks/>
          </p:cNvCxnSpPr>
          <p:nvPr/>
        </p:nvCxnSpPr>
        <p:spPr>
          <a:xfrm flipH="1">
            <a:off x="3360615" y="2115403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CDA800AE-9894-BD4C-91DF-33848C010CCD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FD6C1B8-AB2C-CE43-A27E-FD160DB42071}"/>
              </a:ext>
            </a:extLst>
          </p:cNvPr>
          <p:cNvCxnSpPr>
            <a:cxnSpLocks/>
          </p:cNvCxnSpPr>
          <p:nvPr/>
        </p:nvCxnSpPr>
        <p:spPr>
          <a:xfrm flipH="1">
            <a:off x="3360615" y="5375478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8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465FE63-B305-724C-A59E-24B0BE859B38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1D71DD6-8419-C849-9E36-94846D8CD63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885899" y="2176818"/>
            <a:ext cx="767450" cy="129596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21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Muss nicht "ganz" global sein, auch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r>
              <a:rPr lang="de-DE" b="0" dirty="0">
                <a:solidFill>
                  <a:srgbClr val="36544F"/>
                </a:solidFill>
              </a:rPr>
              <a:t> sind möglich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4" y="1923267"/>
            <a:ext cx="1069825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878682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Input-Feld,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das Wert aus Formular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A971953-EFC8-2740-AC4E-49423AC7CDD5}"/>
              </a:ext>
            </a:extLst>
          </p:cNvPr>
          <p:cNvSpPr/>
          <p:nvPr/>
        </p:nvSpPr>
        <p:spPr>
          <a:xfrm>
            <a:off x="2683982" y="3982883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Formular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52BBB11-6389-1C4F-801C-2474F0CFEC9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829230" y="4309360"/>
            <a:ext cx="824117" cy="17194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91E1104D-FE97-1744-A5CC-D705450DAA08}"/>
              </a:ext>
            </a:extLst>
          </p:cNvPr>
          <p:cNvSpPr/>
          <p:nvPr/>
        </p:nvSpPr>
        <p:spPr>
          <a:xfrm>
            <a:off x="7895576" y="4116974"/>
            <a:ext cx="921056" cy="192386"/>
          </a:xfrm>
          <a:prstGeom prst="roundRect">
            <a:avLst/>
          </a:prstGeom>
          <a:solidFill>
            <a:srgbClr val="FB8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0535F52-C82B-A74D-BAC8-934CC2259158}"/>
              </a:ext>
            </a:extLst>
          </p:cNvPr>
          <p:cNvCxnSpPr>
            <a:cxnSpLocks/>
          </p:cNvCxnSpPr>
          <p:nvPr/>
        </p:nvCxnSpPr>
        <p:spPr>
          <a:xfrm>
            <a:off x="8355093" y="4309360"/>
            <a:ext cx="0" cy="896360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4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 aller Felder,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Validierungen, Feedback, etc.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0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onSubmit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form.user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Minimales API für die Elemente in der Form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4517410" y="3029803"/>
            <a:ext cx="1749544" cy="60050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5ACD43C-0BA7-D949-A981-83205ABA4B27}"/>
              </a:ext>
            </a:extLst>
          </p:cNvPr>
          <p:cNvCxnSpPr>
            <a:cxnSpLocks/>
          </p:cNvCxnSpPr>
          <p:nvPr/>
        </p:nvCxnSpPr>
        <p:spPr>
          <a:xfrm flipH="1">
            <a:off x="5595582" y="3029803"/>
            <a:ext cx="671372" cy="176056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4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Status,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24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 ist ein</a:t>
            </a:r>
            <a:r>
              <a:rPr lang="de-DE" b="0" dirty="0">
                <a:solidFill>
                  <a:srgbClr val="9E60B8"/>
                </a:solidFill>
              </a:rPr>
              <a:t> </a:t>
            </a:r>
            <a:r>
              <a:rPr lang="de-DE" b="0" dirty="0" err="1">
                <a:solidFill>
                  <a:srgbClr val="9E60B8"/>
                </a:solidFill>
              </a:rPr>
              <a:t>Context</a:t>
            </a:r>
            <a:r>
              <a:rPr lang="de-DE" b="0" dirty="0">
                <a:solidFill>
                  <a:srgbClr val="9E60B8"/>
                </a:solidFill>
              </a:rPr>
              <a:t>-Provider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={ ... };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3295945" y="4464117"/>
            <a:ext cx="3937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Objekt mit einem Eintrag pro Form-Feld, das den aktuellen Wert enthält,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-Funktion, ...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</p:cNvCxnSpPr>
          <p:nvPr/>
        </p:nvCxnSpPr>
        <p:spPr>
          <a:xfrm flipH="1" flipV="1">
            <a:off x="3650327" y="3941233"/>
            <a:ext cx="368939" cy="4601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95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 ist ein</a:t>
            </a:r>
            <a:r>
              <a:rPr lang="de-DE" b="0" dirty="0">
                <a:solidFill>
                  <a:srgbClr val="9E60B8"/>
                </a:solidFill>
              </a:rPr>
              <a:t> </a:t>
            </a:r>
            <a:r>
              <a:rPr lang="de-DE" b="0" dirty="0" err="1">
                <a:solidFill>
                  <a:srgbClr val="9E60B8"/>
                </a:solidFill>
              </a:rPr>
              <a:t>Context</a:t>
            </a:r>
            <a:r>
              <a:rPr lang="de-DE" b="0" dirty="0">
                <a:solidFill>
                  <a:srgbClr val="9E60B8"/>
                </a:solidFill>
              </a:rPr>
              <a:t>-Provider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={ ... };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3288196" y="5183326"/>
            <a:ext cx="39373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-Komponenten haben Zugriff auf den Kontext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</p:cNvCxnSpPr>
          <p:nvPr/>
        </p:nvCxnSpPr>
        <p:spPr>
          <a:xfrm flipH="1" flipV="1">
            <a:off x="2619214" y="4711485"/>
            <a:ext cx="1392304" cy="40912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158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&lt;div&gt;{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&lt;/div&gt;;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866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einer!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04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82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4532421-72A2-FB43-AE24-1058B255160A}"/>
              </a:ext>
            </a:extLst>
          </p:cNvPr>
          <p:cNvSpPr/>
          <p:nvPr/>
        </p:nvSpPr>
        <p:spPr>
          <a:xfrm>
            <a:off x="6577732" y="3310892"/>
            <a:ext cx="3314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Implementierungsdetail 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Zugriff nur auf ein Feld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D0B595-6341-0448-94EB-44C19133CBDD}"/>
              </a:ext>
            </a:extLst>
          </p:cNvPr>
          <p:cNvCxnSpPr>
            <a:cxnSpLocks/>
          </p:cNvCxnSpPr>
          <p:nvPr/>
        </p:nvCxnSpPr>
        <p:spPr>
          <a:xfrm flipH="1" flipV="1">
            <a:off x="5777253" y="2744300"/>
            <a:ext cx="800479" cy="99247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7558CD-301C-2741-B2D3-7846709A362A}"/>
              </a:ext>
            </a:extLst>
          </p:cNvPr>
          <p:cNvCxnSpPr>
            <a:cxnSpLocks/>
          </p:cNvCxnSpPr>
          <p:nvPr/>
        </p:nvCxnSpPr>
        <p:spPr>
          <a:xfrm flipH="1">
            <a:off x="5390866" y="3736776"/>
            <a:ext cx="1186866" cy="198535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9DDEBC6-020D-F84E-9806-4C551837A6B4}"/>
              </a:ext>
            </a:extLst>
          </p:cNvPr>
          <p:cNvCxnSpPr>
            <a:cxnSpLocks/>
          </p:cNvCxnSpPr>
          <p:nvPr/>
        </p:nvCxnSpPr>
        <p:spPr>
          <a:xfrm flipH="1">
            <a:off x="5777252" y="3736776"/>
            <a:ext cx="800480" cy="60796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76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2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559828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4737097"/>
            <a:ext cx="9520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ED45F2-1B1F-CD43-B197-0E8C01AF5002}"/>
              </a:ext>
            </a:extLst>
          </p:cNvPr>
          <p:cNvSpPr/>
          <p:nvPr/>
        </p:nvSpPr>
        <p:spPr>
          <a:xfrm>
            <a:off x="7112879" y="4872882"/>
            <a:ext cx="33141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Versteckt den Kontext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"fachliche" API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🤓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D20ED85-A8E2-AB4D-A0B3-240D390F7730}"/>
              </a:ext>
            </a:extLst>
          </p:cNvPr>
          <p:cNvCxnSpPr>
            <a:cxnSpLocks/>
          </p:cNvCxnSpPr>
          <p:nvPr/>
        </p:nvCxnSpPr>
        <p:spPr>
          <a:xfrm flipH="1" flipV="1">
            <a:off x="6980831" y="4155743"/>
            <a:ext cx="66023" cy="103723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4471998-843C-6C42-90E6-0EF2BAF86789}"/>
              </a:ext>
            </a:extLst>
          </p:cNvPr>
          <p:cNvCxnSpPr>
            <a:cxnSpLocks/>
          </p:cNvCxnSpPr>
          <p:nvPr/>
        </p:nvCxnSpPr>
        <p:spPr>
          <a:xfrm flipH="1">
            <a:off x="6462216" y="5192973"/>
            <a:ext cx="584638" cy="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629DCCF-C063-3C40-BEB6-B760776A8582}"/>
              </a:ext>
            </a:extLst>
          </p:cNvPr>
          <p:cNvCxnSpPr>
            <a:cxnSpLocks/>
          </p:cNvCxnSpPr>
          <p:nvPr/>
        </p:nvCxnSpPr>
        <p:spPr>
          <a:xfrm flipH="1">
            <a:off x="5759357" y="5192973"/>
            <a:ext cx="1287497" cy="99296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66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wirklich global!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697469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6380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Strukturierung nach Geschmack möglich (Zustand pro Anwendungsteil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203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Redux</a:t>
            </a:r>
            <a:r>
              <a:rPr lang="de-DE" sz="2000" b="0" dirty="0">
                <a:solidFill>
                  <a:srgbClr val="36544F"/>
                </a:solidFill>
              </a:rPr>
              <a:t> erlaubt feingranulare Auswahl, wann gerendert werden soll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Actions, die von mehreren </a:t>
            </a:r>
            <a:r>
              <a:rPr lang="de-DE" sz="2000" b="0" dirty="0" err="1">
                <a:solidFill>
                  <a:srgbClr val="36544F"/>
                </a:solidFill>
              </a:rPr>
              <a:t>Reducern</a:t>
            </a:r>
            <a:r>
              <a:rPr lang="de-DE" sz="2000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Tooling</a:t>
            </a:r>
            <a:r>
              <a:rPr lang="de-DE" sz="2000" b="0" dirty="0">
                <a:solidFill>
                  <a:srgbClr val="36544F"/>
                </a:solidFill>
              </a:rPr>
              <a:t> (Visualisierung der Änderungen am globalen Zustand, TT Debugging)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Middlewares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28742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</a:t>
            </a:r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-HOC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85963C-D77A-C342-B96F-DC45360EDE4D}"/>
              </a:ext>
            </a:extLst>
          </p:cNvPr>
          <p:cNvSpPr/>
          <p:nvPr/>
        </p:nvSpPr>
        <p:spPr>
          <a:xfrm>
            <a:off x="6127356" y="1673161"/>
            <a:ext cx="3314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Bessere Metapher: "auswählen" statt "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mapStateToProps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"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33C60C4-CE02-A544-A66F-878FC7228CEF}"/>
              </a:ext>
            </a:extLst>
          </p:cNvPr>
          <p:cNvCxnSpPr>
            <a:cxnSpLocks/>
          </p:cNvCxnSpPr>
          <p:nvPr/>
        </p:nvCxnSpPr>
        <p:spPr>
          <a:xfrm flipH="1">
            <a:off x="4490113" y="2099045"/>
            <a:ext cx="1637245" cy="93075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283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04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88A118-A7B7-2141-9F22-6CD76214E504}"/>
              </a:ext>
            </a:extLst>
          </p:cNvPr>
          <p:cNvSpPr/>
          <p:nvPr/>
        </p:nvSpPr>
        <p:spPr>
          <a:xfrm>
            <a:off x="4719211" y="5483755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Abgeleitete Daten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3A6C21-E918-F843-BC0F-117E82F49D15}"/>
              </a:ext>
            </a:extLst>
          </p:cNvPr>
          <p:cNvCxnSpPr>
            <a:cxnSpLocks/>
          </p:cNvCxnSpPr>
          <p:nvPr/>
        </p:nvCxnSpPr>
        <p:spPr>
          <a:xfrm flipV="1">
            <a:off x="5579021" y="4476466"/>
            <a:ext cx="1026495" cy="10072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474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261409" y="2163214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sich der Username im globalen State verändert hat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 flipV="1">
            <a:off x="5042848" y="2088107"/>
            <a:ext cx="1218562" cy="3453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40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179523" y="3173989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anderer Wert zurückgegeben wird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>
            <a:off x="4415051" y="3635654"/>
            <a:ext cx="1764473" cy="6706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80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Vereinfachter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Out-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-box:</a:t>
            </a:r>
          </a:p>
          <a:p>
            <a:pPr lvl="1"/>
            <a:r>
              <a:rPr lang="de-DE" dirty="0"/>
              <a:t>Wahnwitzig guter </a:t>
            </a:r>
            <a:r>
              <a:rPr lang="de-DE" dirty="0" err="1"/>
              <a:t>TypeScript</a:t>
            </a:r>
            <a:r>
              <a:rPr lang="de-DE" dirty="0"/>
              <a:t>-Support</a:t>
            </a:r>
          </a:p>
          <a:p>
            <a:pPr lvl="1"/>
            <a:r>
              <a:rPr lang="de-DE" dirty="0" err="1"/>
              <a:t>Thunk</a:t>
            </a:r>
            <a:r>
              <a:rPr lang="de-DE" dirty="0"/>
              <a:t> Actions, Immer, Re-</a:t>
            </a:r>
            <a:r>
              <a:rPr lang="de-DE" dirty="0" err="1"/>
              <a:t>select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darf andere Hooks verwenden (z.B.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 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Flüssigeres Rendern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893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318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Router, React Query und Relay haben (experimentellen) Support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7043147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019976"/>
            <a:ext cx="8261120" cy="105325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>
                <a:solidFill>
                  <a:srgbClr val="36544F"/>
                </a:solidFill>
              </a:rPr>
              <a:t>/enterjs-2020-react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...oder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Verwendung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&lt;Chat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Testen von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https://</a:t>
            </a:r>
            <a:r>
              <a:rPr lang="de-DE" b="0" dirty="0" err="1">
                <a:solidFill>
                  <a:srgbClr val="36544F"/>
                </a:solidFill>
              </a:rPr>
              <a:t>react-hooks-testing-library.com</a:t>
            </a:r>
            <a:r>
              <a:rPr lang="de-DE" b="0" dirty="0">
                <a:solidFill>
                  <a:srgbClr val="36544F"/>
                </a:solidFill>
              </a:rPr>
              <a:t>/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49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'@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'../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 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für asynchrone Hooks: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(/* ... */);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3187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4263</Words>
  <Application>Microsoft Macintosh PowerPoint</Application>
  <PresentationFormat>A4-Papier (210 x 297 mm)</PresentationFormat>
  <Paragraphs>977</Paragraphs>
  <Slides>68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Online | September 2020 | @nilshartmann</vt:lpstr>
      <vt:lpstr>https://nilshartmann.net</vt:lpstr>
      <vt:lpstr>Ziel: (Infrastruktur-)Code wiederverwenden</vt:lpstr>
      <vt:lpstr>Custom Hooks</vt:lpstr>
      <vt:lpstr>Custom Hooks</vt:lpstr>
      <vt:lpstr>Custom Hooks</vt:lpstr>
      <vt:lpstr>Custom Hooks</vt:lpstr>
      <vt:lpstr>Custom Hooks</vt:lpstr>
      <vt:lpstr>Custom Hooks</vt:lpstr>
      <vt:lpstr>Ziel: Zustand konsistent halten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useReducer Hook</vt:lpstr>
      <vt:lpstr>useReducer Hook</vt:lpstr>
      <vt:lpstr>Ziel: Zusammenspiel von Komponenten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Jetzt wirklich global!</vt:lpstr>
      <vt:lpstr>React Context</vt:lpstr>
      <vt:lpstr>React Context</vt:lpstr>
      <vt:lpstr>React Context</vt:lpstr>
      <vt:lpstr>React Context</vt:lpstr>
      <vt:lpstr>Redux Hooks API</vt:lpstr>
      <vt:lpstr>Redux Hooks API</vt:lpstr>
      <vt:lpstr>Redux Hooks API</vt:lpstr>
      <vt:lpstr>Globaler Zustand</vt:lpstr>
      <vt:lpstr>Globaler Zustand</vt:lpstr>
      <vt:lpstr>Ausblick: Redux</vt:lpstr>
      <vt:lpstr>Rendern unterbrechen</vt:lpstr>
      <vt:lpstr>Suspense</vt:lpstr>
      <vt:lpstr>Demo: Lazy und Suspense</vt:lpstr>
      <vt:lpstr>suspense</vt:lpstr>
      <vt:lpstr>suspense</vt:lpstr>
      <vt:lpstr>Ziel: Flüssigeres Rendern</vt:lpstr>
      <vt:lpstr>Oktober 2019</vt:lpstr>
      <vt:lpstr>September 2020 😲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1023</cp:revision>
  <cp:lastPrinted>2019-09-04T14:49:47Z</cp:lastPrinted>
  <dcterms:created xsi:type="dcterms:W3CDTF">2016-03-28T15:59:53Z</dcterms:created>
  <dcterms:modified xsi:type="dcterms:W3CDTF">2020-09-29T09:59:38Z</dcterms:modified>
</cp:coreProperties>
</file>